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85" r:id="rId3"/>
    <p:sldId id="344" r:id="rId4"/>
    <p:sldId id="306" r:id="rId5"/>
    <p:sldId id="307" r:id="rId6"/>
    <p:sldId id="308" r:id="rId7"/>
    <p:sldId id="259" r:id="rId8"/>
    <p:sldId id="260" r:id="rId9"/>
    <p:sldId id="261" r:id="rId10"/>
    <p:sldId id="305" r:id="rId11"/>
    <p:sldId id="310" r:id="rId12"/>
    <p:sldId id="311" r:id="rId13"/>
    <p:sldId id="312" r:id="rId14"/>
    <p:sldId id="343" r:id="rId15"/>
    <p:sldId id="313" r:id="rId16"/>
    <p:sldId id="315" r:id="rId17"/>
    <p:sldId id="332" r:id="rId18"/>
    <p:sldId id="317" r:id="rId19"/>
    <p:sldId id="339" r:id="rId20"/>
    <p:sldId id="318" r:id="rId21"/>
    <p:sldId id="348" r:id="rId22"/>
    <p:sldId id="350" r:id="rId23"/>
    <p:sldId id="349" r:id="rId24"/>
    <p:sldId id="351" r:id="rId25"/>
    <p:sldId id="319" r:id="rId26"/>
    <p:sldId id="340" r:id="rId27"/>
    <p:sldId id="335" r:id="rId28"/>
    <p:sldId id="336" r:id="rId29"/>
    <p:sldId id="341" r:id="rId30"/>
    <p:sldId id="347" r:id="rId31"/>
    <p:sldId id="320" r:id="rId32"/>
    <p:sldId id="333" r:id="rId33"/>
    <p:sldId id="321" r:id="rId34"/>
    <p:sldId id="322" r:id="rId35"/>
    <p:sldId id="352" r:id="rId36"/>
    <p:sldId id="353" r:id="rId37"/>
    <p:sldId id="354" r:id="rId38"/>
    <p:sldId id="323" r:id="rId39"/>
    <p:sldId id="326" r:id="rId40"/>
    <p:sldId id="327" r:id="rId41"/>
    <p:sldId id="324" r:id="rId42"/>
    <p:sldId id="325" r:id="rId43"/>
    <p:sldId id="337" r:id="rId44"/>
    <p:sldId id="33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03A15-7576-F142-AA1D-5114A939117A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8ABD-B04A-BC4E-9A2E-DA3278E0AA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862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BA7990-7BBB-2640-985A-1501E886311E}" type="slidenum">
              <a:rPr lang="en-US"/>
              <a:pPr/>
              <a:t>7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1FA945-0107-B34C-8733-C115A5B3B643}" type="slidenum">
              <a:rPr lang="en-US"/>
              <a:pPr/>
              <a:t>8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C9BB5-3BBE-9342-AB77-32CE355685C9}" type="slidenum">
              <a:rPr lang="en-US"/>
              <a:pPr/>
              <a:t>9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4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08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185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0490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027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5358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864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00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1515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72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12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124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D279-4B07-BD48-8B47-AB035D42F670}" type="datetimeFigureOut">
              <a:rPr lang="en-US" smtClean="0"/>
              <a:pPr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7E682-B3D6-484F-B005-23D2E35A1A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536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WYBzbxIfuK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in.g2.bx.psu.edu/u/timread01/h/unnamed-history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IBS754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Read</a:t>
            </a:r>
          </a:p>
          <a:p>
            <a:r>
              <a:rPr lang="en-US" dirty="0" smtClean="0"/>
              <a:t>DNA Sequencing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305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2-19 11.2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56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versus 2</a:t>
            </a:r>
            <a:r>
              <a:rPr lang="en-US" baseline="30000" dirty="0" smtClean="0"/>
              <a:t>nd</a:t>
            </a:r>
            <a:r>
              <a:rPr lang="en-US" dirty="0" smtClean="0"/>
              <a:t> generation sequencing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generation: One tube = 1 sequence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generation: One tube = millions of sequences</a:t>
            </a:r>
            <a:endParaRPr lang="en-US" dirty="0"/>
          </a:p>
        </p:txBody>
      </p:sp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866557" y="3612345"/>
            <a:ext cx="5258486" cy="24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60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6722" y="1436574"/>
            <a:ext cx="4967931" cy="542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40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Pyrosequencing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81724" y="1698140"/>
            <a:ext cx="2021504" cy="82296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3370688" y="4332598"/>
            <a:ext cx="2021504" cy="82296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9" name="Curved Down Arrow 8"/>
          <p:cNvSpPr/>
          <p:nvPr/>
        </p:nvSpPr>
        <p:spPr>
          <a:xfrm>
            <a:off x="4106303" y="2521100"/>
            <a:ext cx="822960" cy="591908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0" name="Curved Down Arrow 9"/>
          <p:cNvSpPr/>
          <p:nvPr/>
        </p:nvSpPr>
        <p:spPr>
          <a:xfrm rot="11141408">
            <a:off x="3936725" y="3743599"/>
            <a:ext cx="881358" cy="586090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1" name="Curved Down Arrow 10"/>
          <p:cNvSpPr/>
          <p:nvPr/>
        </p:nvSpPr>
        <p:spPr>
          <a:xfrm>
            <a:off x="3909841" y="5155558"/>
            <a:ext cx="822960" cy="591908"/>
          </a:xfrm>
          <a:prstGeom prst="curvedDownArrow">
            <a:avLst>
              <a:gd name="adj1" fmla="val 25000"/>
              <a:gd name="adj2" fmla="val 46600"/>
              <a:gd name="adj3" fmla="val 25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12" name="TextBox 11"/>
          <p:cNvSpPr txBox="1"/>
          <p:nvPr/>
        </p:nvSpPr>
        <p:spPr>
          <a:xfrm>
            <a:off x="3909841" y="1938833"/>
            <a:ext cx="12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Sulfurylase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17799" y="4580096"/>
            <a:ext cx="112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Luciferase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2811" y="2928342"/>
            <a:ext cx="9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APS+PPi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44967" y="2959024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2528" y="3516684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luciferin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59465" y="3516684"/>
            <a:ext cx="126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oxyluciferin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43876" y="5747466"/>
            <a:ext cx="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12904" y="5747466"/>
            <a:ext cx="63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9026" y="2870353"/>
            <a:ext cx="214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PPi</a:t>
            </a:r>
            <a:r>
              <a:rPr lang="en-US" dirty="0" smtClean="0"/>
              <a:t> released from </a:t>
            </a:r>
          </a:p>
          <a:p>
            <a:r>
              <a:rPr lang="en-US" dirty="0" smtClean="0"/>
              <a:t>nucleotide extension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2339568" y="2870353"/>
            <a:ext cx="484914" cy="515636"/>
          </a:xfrm>
          <a:prstGeom prst="rightArrow">
            <a:avLst>
              <a:gd name="adj1" fmla="val 50000"/>
              <a:gd name="adj2" fmla="val 4747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Sun 21"/>
          <p:cNvSpPr/>
          <p:nvPr/>
        </p:nvSpPr>
        <p:spPr>
          <a:xfrm>
            <a:off x="5015412" y="5667557"/>
            <a:ext cx="822960" cy="822960"/>
          </a:xfrm>
          <a:prstGeom prst="sun">
            <a:avLst/>
          </a:prstGeom>
          <a:solidFill>
            <a:srgbClr val="FFFF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65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25" descr="454-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9763"/>
            <a:ext cx="8216900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Text Box 6"/>
          <p:cNvSpPr txBox="1">
            <a:spLocks noChangeArrowheads="1"/>
          </p:cNvSpPr>
          <p:nvPr/>
        </p:nvSpPr>
        <p:spPr bwMode="auto">
          <a:xfrm>
            <a:off x="2478088" y="239713"/>
            <a:ext cx="4351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latin typeface="Helvetica" charset="0"/>
              </a:rPr>
              <a:t>Next Generation Sequencing</a:t>
            </a:r>
          </a:p>
        </p:txBody>
      </p:sp>
      <p:sp>
        <p:nvSpPr>
          <p:cNvPr id="128003" name="Text Box 14"/>
          <p:cNvSpPr txBox="1">
            <a:spLocks noChangeArrowheads="1"/>
          </p:cNvSpPr>
          <p:nvPr/>
        </p:nvSpPr>
        <p:spPr bwMode="auto">
          <a:xfrm>
            <a:off x="427038" y="2919413"/>
            <a:ext cx="1747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Pyrosequencing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5091113" y="2771775"/>
            <a:ext cx="4052887" cy="4089400"/>
            <a:chOff x="3207" y="1746"/>
            <a:chExt cx="2553" cy="2576"/>
          </a:xfrm>
        </p:grpSpPr>
        <p:sp>
          <p:nvSpPr>
            <p:cNvPr id="128007" name="Text Box 24"/>
            <p:cNvSpPr txBox="1">
              <a:spLocks noChangeArrowheads="1"/>
            </p:cNvSpPr>
            <p:nvPr/>
          </p:nvSpPr>
          <p:spPr bwMode="auto">
            <a:xfrm>
              <a:off x="3207" y="4128"/>
              <a:ext cx="25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400">
                  <a:latin typeface="Times New Roman" charset="0"/>
                </a:rPr>
                <a:t>Margulies et al </a:t>
              </a:r>
              <a:r>
                <a:rPr lang="en-US" sz="1400" i="1">
                  <a:latin typeface="Times New Roman" charset="0"/>
                </a:rPr>
                <a:t>Nature</a:t>
              </a:r>
              <a:r>
                <a:rPr lang="en-US" sz="1400">
                  <a:latin typeface="Times New Roman" charset="0"/>
                </a:rPr>
                <a:t>. 2005 437(7057):376-80</a:t>
              </a:r>
            </a:p>
          </p:txBody>
        </p:sp>
        <p:pic>
          <p:nvPicPr>
            <p:cNvPr id="128008" name="Picture 26" descr="454-instrumen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6" y="1746"/>
              <a:ext cx="1804" cy="2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8005" name="Text Box 27"/>
          <p:cNvSpPr txBox="1">
            <a:spLocks noChangeArrowheads="1"/>
          </p:cNvSpPr>
          <p:nvPr/>
        </p:nvSpPr>
        <p:spPr bwMode="auto">
          <a:xfrm>
            <a:off x="477838" y="5730875"/>
            <a:ext cx="4059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Times New Roman" charset="0"/>
              </a:rPr>
              <a:t>ER Mardis </a:t>
            </a:r>
            <a:r>
              <a:rPr lang="en-US" sz="1400" i="1">
                <a:latin typeface="Times New Roman" charset="0"/>
              </a:rPr>
              <a:t>Trends in Genetics</a:t>
            </a:r>
            <a:r>
              <a:rPr lang="en-US" sz="1400">
                <a:latin typeface="Times New Roman" charset="0"/>
              </a:rPr>
              <a:t>, 2008, 24(3):142-149</a:t>
            </a:r>
          </a:p>
        </p:txBody>
      </p:sp>
      <p:sp>
        <p:nvSpPr>
          <p:cNvPr id="12800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1488CF7-0BB5-684E-B907-AC0D8A18A736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14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596855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454: high throughput </a:t>
            </a:r>
            <a:r>
              <a:rPr lang="en-US" dirty="0" err="1" smtClean="0"/>
              <a:t>pyrosequencing</a:t>
            </a:r>
            <a:r>
              <a:rPr lang="en-US" dirty="0" smtClean="0"/>
              <a:t> by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9" y="4089506"/>
            <a:ext cx="3924737" cy="2647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34414"/>
          <a:stretch>
            <a:fillRect/>
          </a:stretch>
        </p:blipFill>
        <p:spPr>
          <a:xfrm>
            <a:off x="713799" y="1112517"/>
            <a:ext cx="1417858" cy="5319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787" y="1417638"/>
            <a:ext cx="4661057" cy="25120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31659" y="5253024"/>
            <a:ext cx="1925927" cy="7256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6622648" y="3685997"/>
            <a:ext cx="625975" cy="3129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9391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4630562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7838" y="65216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0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WYBzbxIfuKs</a:t>
            </a:r>
            <a:endParaRPr lang="en-US" dirty="0" smtClean="0"/>
          </a:p>
          <a:p>
            <a:r>
              <a:rPr lang="en-US" dirty="0" smtClean="0"/>
              <a:t>Semiconductor sequencing – no cameras</a:t>
            </a:r>
          </a:p>
          <a:p>
            <a:r>
              <a:rPr lang="en-US" dirty="0" smtClean="0"/>
              <a:t>Same problems as the 454 – </a:t>
            </a:r>
            <a:r>
              <a:rPr lang="en-US" dirty="0" err="1" smtClean="0"/>
              <a:t>homopolymers</a:t>
            </a:r>
            <a:endParaRPr lang="en-US" dirty="0" smtClean="0"/>
          </a:p>
          <a:p>
            <a:r>
              <a:rPr lang="en-US" dirty="0" smtClean="0"/>
              <a:t>Reads not as long as </a:t>
            </a:r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Cost per </a:t>
            </a:r>
            <a:r>
              <a:rPr lang="en-US" dirty="0" err="1" smtClean="0"/>
              <a:t>Mbase</a:t>
            </a:r>
            <a:r>
              <a:rPr lang="en-US" dirty="0" smtClean="0"/>
              <a:t> not as low as </a:t>
            </a:r>
            <a:r>
              <a:rPr lang="en-US" dirty="0" err="1" smtClean="0"/>
              <a:t>Illumina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19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sequencing using reversible terminators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2"/>
          <p:cNvGrpSpPr>
            <a:grpSpLocks noChangeAspect="1"/>
          </p:cNvGrpSpPr>
          <p:nvPr/>
        </p:nvGrpSpPr>
        <p:grpSpPr bwMode="auto">
          <a:xfrm>
            <a:off x="1386553" y="1417638"/>
            <a:ext cx="6298531" cy="5988148"/>
            <a:chOff x="1452" y="3520"/>
            <a:chExt cx="4537" cy="4314"/>
          </a:xfrm>
        </p:grpSpPr>
        <p:sp>
          <p:nvSpPr>
            <p:cNvPr id="481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52" y="3520"/>
              <a:ext cx="4537" cy="43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133" name="Picture 5" descr="workflow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28" y="3586"/>
              <a:ext cx="4368" cy="3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985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end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02" y="1255442"/>
            <a:ext cx="2939719" cy="5451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</a:p>
          <a:p>
            <a:pPr lvl="1"/>
            <a:r>
              <a:rPr lang="en-US" dirty="0" smtClean="0"/>
              <a:t>Sequencing technology and data</a:t>
            </a:r>
          </a:p>
          <a:p>
            <a:r>
              <a:rPr lang="en-US" dirty="0" smtClean="0"/>
              <a:t>Exercise (if time)</a:t>
            </a:r>
          </a:p>
          <a:p>
            <a:pPr lvl="1"/>
            <a:r>
              <a:rPr lang="en-US" dirty="0" smtClean="0"/>
              <a:t>Analyzing sequence data using </a:t>
            </a:r>
            <a:r>
              <a:rPr lang="en-US" dirty="0" err="1" smtClean="0"/>
              <a:t>FastQC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810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www.youtube.com</a:t>
            </a:r>
            <a:r>
              <a:rPr lang="en-US" sz="2000" dirty="0"/>
              <a:t>/</a:t>
            </a:r>
            <a:r>
              <a:rPr lang="en-US" sz="2000" dirty="0" err="1"/>
              <a:t>watch?v</a:t>
            </a:r>
            <a:r>
              <a:rPr lang="en-US" sz="2000" dirty="0"/>
              <a:t>=HMyCqWhwB8E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606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high throughput second generation technologies</a:t>
            </a:r>
          </a:p>
          <a:p>
            <a:r>
              <a:rPr lang="en-US" dirty="0" smtClean="0"/>
              <a:t>Only sequences a limited number of mammalian genomes</a:t>
            </a:r>
          </a:p>
          <a:p>
            <a:r>
              <a:rPr lang="en-US" dirty="0" smtClean="0"/>
              <a:t>By service only (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sell instruments)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interprstation</a:t>
            </a:r>
            <a:r>
              <a:rPr lang="en-US" dirty="0" smtClean="0"/>
              <a:t> is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88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en-US" dirty="0" err="1" smtClean="0"/>
              <a:t>nanoballs</a:t>
            </a:r>
            <a:endParaRPr lang="en-US" dirty="0"/>
          </a:p>
        </p:txBody>
      </p:sp>
      <p:pic>
        <p:nvPicPr>
          <p:cNvPr id="4" name="Content Placeholder 3" descr="Screenshot 2015-02-19 11.39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7118" b="-7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330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DNBs onto array</a:t>
            </a:r>
            <a:endParaRPr lang="en-US" dirty="0"/>
          </a:p>
        </p:txBody>
      </p:sp>
      <p:pic>
        <p:nvPicPr>
          <p:cNvPr id="4" name="Content Placeholder 3" descr="Screenshot 2015-02-19 11.39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17245" b="-172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91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Ligase based sequencing</a:t>
            </a:r>
            <a:endParaRPr lang="en-US" dirty="0"/>
          </a:p>
        </p:txBody>
      </p:sp>
      <p:pic>
        <p:nvPicPr>
          <p:cNvPr id="4" name="Content Placeholder 3" descr="Screenshot 2015-02-19 11.43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5359" r="-5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77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 (2011)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89" y="1905659"/>
            <a:ext cx="5243576" cy="4585475"/>
          </a:xfrm>
          <a:prstGeom prst="rect">
            <a:avLst/>
          </a:prstGeom>
        </p:spPr>
      </p:pic>
      <p:sp>
        <p:nvSpPr>
          <p:cNvPr id="6" name="Right Bracket 5"/>
          <p:cNvSpPr/>
          <p:nvPr/>
        </p:nvSpPr>
        <p:spPr>
          <a:xfrm>
            <a:off x="5707011" y="5228284"/>
            <a:ext cx="222672" cy="692707"/>
          </a:xfrm>
          <a:prstGeom prst="rightBracke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9683" y="5340493"/>
            <a:ext cx="199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Observable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93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 Box 2"/>
          <p:cNvSpPr txBox="1">
            <a:spLocks noChangeArrowheads="1"/>
          </p:cNvSpPr>
          <p:nvPr/>
        </p:nvSpPr>
        <p:spPr bwMode="auto">
          <a:xfrm>
            <a:off x="2709863" y="250825"/>
            <a:ext cx="3451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>
                <a:latin typeface="Helvetica" charset="0"/>
              </a:rPr>
              <a:t>Nanopore Sequencing</a:t>
            </a:r>
          </a:p>
        </p:txBody>
      </p:sp>
      <p:sp>
        <p:nvSpPr>
          <p:cNvPr id="140290" name="TextBox 17"/>
          <p:cNvSpPr txBox="1">
            <a:spLocks noChangeArrowheads="1"/>
          </p:cNvSpPr>
          <p:nvPr/>
        </p:nvSpPr>
        <p:spPr bwMode="auto">
          <a:xfrm>
            <a:off x="3232150" y="6276975"/>
            <a:ext cx="2940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 i="1">
                <a:latin typeface="Times New Roman" charset="0"/>
              </a:rPr>
              <a:t>Nat Biotechnol. </a:t>
            </a:r>
            <a:r>
              <a:rPr lang="en-US" sz="1400">
                <a:latin typeface="Times New Roman" charset="0"/>
              </a:rPr>
              <a:t>2008 26(10):1146-53</a:t>
            </a:r>
          </a:p>
        </p:txBody>
      </p:sp>
      <p:pic>
        <p:nvPicPr>
          <p:cNvPr id="140291" name="Picture 5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1775" y="1520825"/>
            <a:ext cx="4095750" cy="282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6" descr="Picture 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7875" y="1500188"/>
            <a:ext cx="4175125" cy="303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3" name="TextBox 7"/>
          <p:cNvSpPr txBox="1">
            <a:spLocks noChangeArrowheads="1"/>
          </p:cNvSpPr>
          <p:nvPr/>
        </p:nvSpPr>
        <p:spPr bwMode="auto">
          <a:xfrm>
            <a:off x="809625" y="5386388"/>
            <a:ext cx="77739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Challenges remain: slow down DNA translocation from </a:t>
            </a:r>
            <a:r>
              <a:rPr lang="en-US" sz="1800">
                <a:latin typeface="Symbol" charset="0"/>
              </a:rPr>
              <a:t>m</a:t>
            </a:r>
            <a:r>
              <a:rPr lang="en-US" sz="1800">
                <a:latin typeface="Times New Roman" charset="0"/>
              </a:rPr>
              <a:t>sec to msec, pore stability, stochastic motion of DNA molecule, noise, sensitivity</a:t>
            </a:r>
          </a:p>
        </p:txBody>
      </p:sp>
      <p:sp>
        <p:nvSpPr>
          <p:cNvPr id="140294" name="TextBox 8"/>
          <p:cNvSpPr txBox="1">
            <a:spLocks noChangeArrowheads="1"/>
          </p:cNvSpPr>
          <p:nvPr/>
        </p:nvSpPr>
        <p:spPr bwMode="auto">
          <a:xfrm>
            <a:off x="798513" y="4838700"/>
            <a:ext cx="7548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>
                <a:latin typeface="Times New Roman" charset="0"/>
              </a:rPr>
              <a:t>Potential:  High speed, long &gt; 25kb reads, low cost (no enzymes)</a:t>
            </a:r>
          </a:p>
        </p:txBody>
      </p:sp>
      <p:sp>
        <p:nvSpPr>
          <p:cNvPr id="14029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619FC995-A346-0C4A-B9F1-B2A6A7854FE6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26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04800" y="1422400"/>
            <a:ext cx="4005263" cy="3435350"/>
            <a:chOff x="304308" y="1421721"/>
            <a:chExt cx="4006257" cy="3436411"/>
          </a:xfrm>
        </p:grpSpPr>
        <p:pic>
          <p:nvPicPr>
            <p:cNvPr id="140297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08" y="1421721"/>
              <a:ext cx="4006257" cy="3167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298" name="TextBox 9"/>
            <p:cNvSpPr txBox="1">
              <a:spLocks noChangeArrowheads="1"/>
            </p:cNvSpPr>
            <p:nvPr/>
          </p:nvSpPr>
          <p:spPr bwMode="auto">
            <a:xfrm>
              <a:off x="423466" y="4488800"/>
              <a:ext cx="33635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 sz="1800" b="0" i="1"/>
                <a:t>Anal Chem. </a:t>
              </a:r>
              <a:r>
                <a:rPr lang="en-US" sz="1800" b="0"/>
                <a:t>2011 </a:t>
              </a:r>
              <a:r>
                <a:rPr lang="en-US" sz="1800"/>
                <a:t>83(12)</a:t>
              </a:r>
              <a:r>
                <a:rPr lang="en-US" sz="1800" b="0"/>
                <a:t>:4327-41.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6595045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=NHCJ8PtYCFc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51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Approaches: Hypothesis free detection of DNA modification using </a:t>
            </a:r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6" name="Content Placeholder 5" descr="Screen Shot 2013-01-18 at 5.22.52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62632" b="-62632"/>
          <a:stretch>
            <a:fillRect/>
          </a:stretch>
        </p:blipFill>
        <p:spPr/>
      </p:pic>
      <p:pic>
        <p:nvPicPr>
          <p:cNvPr id="7" name="Content Placeholder 6" descr="Screen Shot 2013-01-18 at 5.23.54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-18096" b="-18096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4817327" y="6126162"/>
            <a:ext cx="394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Adenine methylation map of an </a:t>
            </a:r>
            <a:r>
              <a:rPr lang="en-US" i="1" dirty="0" smtClean="0"/>
              <a:t>E. coli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253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A758385-E0C2-DD40-91DD-6048283E0CF0}" type="slidenum">
              <a:rPr lang="en-US" sz="1800" b="0">
                <a:solidFill>
                  <a:srgbClr val="7F7F7F"/>
                </a:solidFill>
                <a:latin typeface="Times New Roman" charset="0"/>
              </a:rPr>
              <a:pPr/>
              <a:t>29</a:t>
            </a:fld>
            <a:endParaRPr lang="en-US" sz="1800" b="0">
              <a:solidFill>
                <a:srgbClr val="7F7F7F"/>
              </a:solidFill>
              <a:latin typeface="Times New Roman" charset="0"/>
            </a:endParaRPr>
          </a:p>
        </p:txBody>
      </p:sp>
      <p:pic>
        <p:nvPicPr>
          <p:cNvPr id="1423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022475"/>
            <a:ext cx="9144000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90563" y="179388"/>
            <a:ext cx="7477125" cy="1925637"/>
            <a:chOff x="690411" y="179464"/>
            <a:chExt cx="7478066" cy="1925053"/>
          </a:xfrm>
        </p:grpSpPr>
        <p:pic>
          <p:nvPicPr>
            <p:cNvPr id="142342" name="Picture 4" descr="OxfordNanopore_AGB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898" y="179464"/>
              <a:ext cx="2887579" cy="1925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343" name="TextBox 5"/>
            <p:cNvSpPr txBox="1">
              <a:spLocks noChangeArrowheads="1"/>
            </p:cNvSpPr>
            <p:nvPr/>
          </p:nvSpPr>
          <p:spPr bwMode="auto">
            <a:xfrm>
              <a:off x="690411" y="519168"/>
              <a:ext cx="38041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/>
                <a:t>Oxford Nanopore MiniION</a:t>
              </a:r>
            </a:p>
          </p:txBody>
        </p:sp>
      </p:grpSp>
      <p:sp>
        <p:nvSpPr>
          <p:cNvPr id="142340" name="TextBox 6"/>
          <p:cNvSpPr txBox="1">
            <a:spLocks noChangeArrowheads="1"/>
          </p:cNvSpPr>
          <p:nvPr/>
        </p:nvSpPr>
        <p:spPr bwMode="auto">
          <a:xfrm>
            <a:off x="1077913" y="6350000"/>
            <a:ext cx="3363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b="0" i="1"/>
              <a:t>Anal Chem. </a:t>
            </a:r>
            <a:r>
              <a:rPr lang="en-US" sz="1800" b="0"/>
              <a:t>2011 </a:t>
            </a:r>
            <a:r>
              <a:rPr lang="en-US" sz="1800"/>
              <a:t>83(12)</a:t>
            </a:r>
            <a:r>
              <a:rPr lang="en-US" sz="1800" b="0"/>
              <a:t>:4327-41.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325" y="1357313"/>
            <a:ext cx="4941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GridION – Complete Genome &lt; 1hr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972425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Genomics =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very important to understand the basis of the technology that generates the raw data</a:t>
            </a:r>
          </a:p>
          <a:p>
            <a:r>
              <a:rPr lang="en-US" dirty="0" smtClean="0"/>
              <a:t>This technology changes very rapidly – you need to check back at least every six months</a:t>
            </a:r>
          </a:p>
          <a:p>
            <a:r>
              <a:rPr lang="en-US" dirty="0" smtClean="0"/>
              <a:t>Keep an eye out for new emerging technologies that may deliver interesting new data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4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r>
              <a:rPr lang="en-US" dirty="0" smtClean="0"/>
              <a:t>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www.nanoporetech.com</a:t>
            </a:r>
            <a:r>
              <a:rPr lang="en-US" dirty="0"/>
              <a:t>/technology/</a:t>
            </a:r>
            <a:r>
              <a:rPr lang="en-US" dirty="0" err="1"/>
              <a:t>analytes</a:t>
            </a:r>
            <a:r>
              <a:rPr lang="en-US" dirty="0"/>
              <a:t>-and-applications-</a:t>
            </a:r>
            <a:r>
              <a:rPr lang="en-US" dirty="0" err="1"/>
              <a:t>dna</a:t>
            </a:r>
            <a:r>
              <a:rPr lang="en-US" dirty="0"/>
              <a:t>-</a:t>
            </a:r>
            <a:r>
              <a:rPr lang="en-US" dirty="0" err="1"/>
              <a:t>rna</a:t>
            </a:r>
            <a:r>
              <a:rPr lang="en-US" dirty="0"/>
              <a:t>-proteins/</a:t>
            </a:r>
            <a:r>
              <a:rPr lang="en-US" dirty="0" err="1"/>
              <a:t>dna</a:t>
            </a:r>
            <a:r>
              <a:rPr lang="en-US" dirty="0"/>
              <a:t>-an-introduction-to-</a:t>
            </a:r>
            <a:r>
              <a:rPr lang="en-US" dirty="0" err="1"/>
              <a:t>nanopore</a:t>
            </a:r>
            <a:r>
              <a:rPr lang="en-US" dirty="0"/>
              <a:t>-sequencing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9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Laptop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546" r="-2754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68865" y="6384324"/>
            <a:ext cx="338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Oxford </a:t>
            </a:r>
            <a:r>
              <a:rPr lang="en-US" dirty="0" err="1"/>
              <a:t>N</a:t>
            </a:r>
            <a:r>
              <a:rPr lang="en-US" dirty="0" err="1" smtClean="0"/>
              <a:t>anopore</a:t>
            </a:r>
            <a:r>
              <a:rPr lang="en-US" dirty="0" smtClean="0"/>
              <a:t> </a:t>
            </a:r>
            <a:r>
              <a:rPr lang="en-US" dirty="0" err="1" smtClean="0"/>
              <a:t>MinIon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061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Content Placeholder 3" descr="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3738" r="-337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67334" y="5993541"/>
            <a:ext cx="685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1.Loman, N. J. </a:t>
            </a:r>
            <a:r>
              <a:rPr lang="en-US" sz="1400" i="1" dirty="0"/>
              <a:t>et al.</a:t>
            </a:r>
            <a:r>
              <a:rPr lang="en-US" sz="1400" dirty="0"/>
              <a:t> High-throughput bacterial genome sequencing: an embarrassment of choice, a world of opportunity. </a:t>
            </a:r>
            <a:r>
              <a:rPr lang="en-US" sz="1400" i="1" dirty="0"/>
              <a:t>Nat Rev </a:t>
            </a:r>
            <a:r>
              <a:rPr lang="en-US" sz="1400" i="1" dirty="0" err="1"/>
              <a:t>Microbiol</a:t>
            </a:r>
            <a:r>
              <a:rPr lang="en-US" sz="1400" dirty="0"/>
              <a:t> </a:t>
            </a:r>
            <a:r>
              <a:rPr lang="en-US" sz="1400" b="1" dirty="0"/>
              <a:t>10</a:t>
            </a:r>
            <a:r>
              <a:rPr lang="en-US" sz="1400" dirty="0"/>
              <a:t>, 599–606 (2012).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62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ChangeArrowheads="1"/>
          </p:cNvSpPr>
          <p:nvPr>
            <p:ph type="title"/>
          </p:nvPr>
        </p:nvSpPr>
        <p:spPr>
          <a:xfrm>
            <a:off x="714375" y="178594"/>
            <a:ext cx="7358063" cy="1714500"/>
          </a:xfrm>
          <a:ln/>
        </p:spPr>
        <p:txBody>
          <a:bodyPr/>
          <a:lstStyle/>
          <a:p>
            <a:r>
              <a:rPr lang="en-US" sz="3500" dirty="0" smtClean="0"/>
              <a:t>Some 2015 comparisons</a:t>
            </a:r>
            <a:endParaRPr lang="en-US" sz="3500" dirty="0"/>
          </a:p>
        </p:txBody>
      </p:sp>
      <p:pic>
        <p:nvPicPr>
          <p:cNvPr id="7" name="Picture 6" descr="Screenshot 2015-02-19 12.09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962795" y="1626040"/>
            <a:ext cx="7197277" cy="48018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3095" y="6427854"/>
            <a:ext cx="134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 Mason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68351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Nextgen</a:t>
            </a:r>
            <a:r>
              <a:rPr lang="en-US" dirty="0" smtClean="0"/>
              <a:t> technologies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799" y="1696824"/>
            <a:ext cx="53975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04970" y="2506938"/>
            <a:ext cx="128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Third generation?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154" y="5351982"/>
            <a:ext cx="3043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formula is not as simple as cost per base. Shorter and/or lower quality reads are less useable for data analysis.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768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3-10-21 at 1.3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68300" y="0"/>
            <a:ext cx="8392026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38095" y="1417638"/>
            <a:ext cx="786191" cy="5246838"/>
          </a:xfrm>
          <a:prstGeom prst="rect">
            <a:avLst/>
          </a:prstGeom>
          <a:solidFill>
            <a:srgbClr val="FFFF00">
              <a:alpha val="3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81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 and anti-hype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New technologies usually are announced with “this-changes-everything” hype from the company</a:t>
            </a:r>
          </a:p>
          <a:p>
            <a:r>
              <a:rPr lang="en-US" dirty="0" smtClean="0"/>
              <a:t>Then, shortly after release comes a backlash as expectations are not met</a:t>
            </a:r>
          </a:p>
          <a:p>
            <a:r>
              <a:rPr lang="en-US" dirty="0" smtClean="0"/>
              <a:t>Most new sequencing products released the last 10 years have failed</a:t>
            </a:r>
          </a:p>
          <a:p>
            <a:r>
              <a:rPr lang="en-US" dirty="0" smtClean="0"/>
              <a:t>Most successful technologies have looked really bad for the first few months/ years after launch before they succeed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904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you tell?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reasonable guide is the a new product offers a useful specification (read length, cost, size, speed </a:t>
            </a:r>
            <a:r>
              <a:rPr lang="en-US" dirty="0" err="1" smtClean="0"/>
              <a:t>etc</a:t>
            </a:r>
            <a:r>
              <a:rPr lang="en-US" dirty="0" smtClean="0"/>
              <a:t>) at the outset that is far beyond the current state-of-the-art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712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 smtClean="0"/>
              <a:t> software estimates error rate based on </a:t>
            </a:r>
            <a:r>
              <a:rPr lang="en-US" dirty="0" err="1" smtClean="0"/>
              <a:t>electropherogram</a:t>
            </a:r>
            <a:r>
              <a:rPr lang="en-US" dirty="0" smtClean="0"/>
              <a:t> (Ewing et al. 1998).</a:t>
            </a:r>
          </a:p>
          <a:p>
            <a:r>
              <a:rPr lang="en-US" dirty="0" smtClean="0"/>
              <a:t>Linked error probability (P) to </a:t>
            </a:r>
            <a:r>
              <a:rPr lang="en-US" dirty="0" err="1" smtClean="0"/>
              <a:t>electropherogram</a:t>
            </a:r>
            <a:r>
              <a:rPr lang="en-US" dirty="0" smtClean="0"/>
              <a:t> curve size, shape</a:t>
            </a:r>
          </a:p>
          <a:p>
            <a:r>
              <a:rPr lang="en-US" dirty="0" smtClean="0"/>
              <a:t>Q = [ − 10.log</a:t>
            </a:r>
            <a:r>
              <a:rPr lang="en-US" baseline="-25000" dirty="0" smtClean="0"/>
              <a:t>10</a:t>
            </a:r>
            <a:r>
              <a:rPr lang="en-US" dirty="0" smtClean="0"/>
              <a:t>(P)].  </a:t>
            </a:r>
          </a:p>
          <a:p>
            <a:r>
              <a:rPr lang="en-US" dirty="0" smtClean="0"/>
              <a:t>Therefore a Q score of 20 has a 1 in 100 chance of being incorrect.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765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standard format for storing sequence data</a:t>
            </a:r>
          </a:p>
          <a:p>
            <a:r>
              <a:rPr lang="en-US" dirty="0" smtClean="0"/>
              <a:t>Very large text file</a:t>
            </a:r>
          </a:p>
          <a:p>
            <a:r>
              <a:rPr lang="en-US" dirty="0" smtClean="0"/>
              <a:t>WARNING – at least 2 common variations on the format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30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</a:t>
            </a:r>
            <a:r>
              <a:rPr lang="en-US" dirty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61879" cy="4525963"/>
          </a:xfrm>
        </p:spPr>
        <p:txBody>
          <a:bodyPr/>
          <a:lstStyle/>
          <a:p>
            <a:r>
              <a:rPr lang="en-US" dirty="0" smtClean="0"/>
              <a:t>1973: Gilbert &amp; </a:t>
            </a:r>
            <a:r>
              <a:rPr lang="en-US" dirty="0" err="1" smtClean="0"/>
              <a:t>Maxam</a:t>
            </a:r>
            <a:r>
              <a:rPr lang="en-US" dirty="0" smtClean="0"/>
              <a:t> publish DNA sequence by chemical cleavage</a:t>
            </a:r>
          </a:p>
          <a:p>
            <a:r>
              <a:rPr lang="en-US" dirty="0" smtClean="0"/>
              <a:t>1977: Fred Sanger’s chain termination method</a:t>
            </a:r>
          </a:p>
          <a:p>
            <a:r>
              <a:rPr lang="en-US" dirty="0" smtClean="0"/>
              <a:t>1979: First genome – phiX174</a:t>
            </a:r>
          </a:p>
          <a:p>
            <a:r>
              <a:rPr lang="en-US" dirty="0" smtClean="0"/>
              <a:t>1986: ABI releases automated sequencer using fluorescent dyes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19079" y="4112908"/>
            <a:ext cx="17677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http://www.nlm.nih.gov/visibleproofs/media/gallery/vi_a_208b.jpg 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23" y="2009269"/>
            <a:ext cx="1611111" cy="19869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197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3262"/>
            <a:ext cx="8385870" cy="3881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Each sequence comprises 4 lines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100" dirty="0" smtClean="0">
                <a:latin typeface="Courier"/>
                <a:cs typeface="Courier"/>
              </a:rPr>
              <a:t>@</a:t>
            </a:r>
            <a:r>
              <a:rPr lang="en-US" sz="2100" dirty="0">
                <a:latin typeface="Courier"/>
                <a:cs typeface="Courier"/>
              </a:rPr>
              <a:t>SRR001666.1 071112_SLXA-EAS1_s_7:5:1:817:345 length=36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GGGTGATGGCCGCTGCCGATGGCGTCAAATCCCACC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+SRR001666.1 071112_SLXA-EAS1_s_7:5:1:817:345 length=36</a:t>
            </a:r>
          </a:p>
          <a:p>
            <a:pPr marL="0" indent="0">
              <a:buNone/>
            </a:pPr>
            <a:r>
              <a:rPr lang="en-US" sz="2100" dirty="0">
                <a:latin typeface="Courier"/>
                <a:cs typeface="Courier"/>
              </a:rPr>
              <a:t>IIIIIIIIIIIIIIIIIIIIIIIIIIIIII9IG9IC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05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program for graphical analysis of sequence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62" y="2527303"/>
            <a:ext cx="5459238" cy="359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59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Galaxy Account if you don’t have one already</a:t>
            </a:r>
          </a:p>
          <a:p>
            <a:r>
              <a:rPr lang="en-US" dirty="0" smtClean="0"/>
              <a:t>Go to .. </a:t>
            </a:r>
            <a:r>
              <a:rPr lang="en-US" dirty="0" smtClean="0">
                <a:hlinkClick r:id="rId2"/>
              </a:rPr>
              <a:t>https://main.g2.bx.psu.edu/u/timread01/h/unnamed-history</a:t>
            </a:r>
            <a:endParaRPr lang="en-US" dirty="0" smtClean="0"/>
          </a:p>
          <a:p>
            <a:r>
              <a:rPr lang="en-US" dirty="0" smtClean="0"/>
              <a:t>Use “Import History” to import these data into your account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25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01-19 at 4.42.13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0218" b="-50218"/>
          <a:stretch>
            <a:fillRect/>
          </a:stretch>
        </p:blipFill>
        <p:spPr/>
      </p:pic>
      <p:sp>
        <p:nvSpPr>
          <p:cNvPr id="5" name="Oval Callout 4"/>
          <p:cNvSpPr/>
          <p:nvPr/>
        </p:nvSpPr>
        <p:spPr>
          <a:xfrm>
            <a:off x="7067087" y="1857194"/>
            <a:ext cx="1810867" cy="612648"/>
          </a:xfrm>
          <a:prstGeom prst="wedgeEllipseCallout">
            <a:avLst>
              <a:gd name="adj1" fmla="val -55312"/>
              <a:gd name="adj2" fmla="val 11623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History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dirty="0" err="1" smtClean="0"/>
              <a:t>fastqc</a:t>
            </a:r>
            <a:r>
              <a:rPr lang="en-US" dirty="0" smtClean="0"/>
              <a:t> command on the left hand side using a search command.</a:t>
            </a:r>
          </a:p>
          <a:p>
            <a:r>
              <a:rPr lang="en-US" dirty="0" smtClean="0"/>
              <a:t>Run on each of the </a:t>
            </a:r>
            <a:r>
              <a:rPr lang="en-US" dirty="0" err="1" smtClean="0"/>
              <a:t>FastQ</a:t>
            </a:r>
            <a:r>
              <a:rPr lang="en-US" dirty="0" smtClean="0"/>
              <a:t> format files</a:t>
            </a:r>
          </a:p>
          <a:p>
            <a:r>
              <a:rPr lang="en-US" dirty="0" smtClean="0"/>
              <a:t>Note the differences in profile for each technology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1995: First free living organism genome : </a:t>
            </a:r>
          </a:p>
          <a:p>
            <a:pPr>
              <a:buNone/>
            </a:pPr>
            <a:r>
              <a:rPr lang="en-US" i="1" dirty="0" smtClean="0"/>
              <a:t>	H. </a:t>
            </a:r>
            <a:r>
              <a:rPr lang="en-US" i="1" dirty="0" err="1" smtClean="0"/>
              <a:t>influenzae</a:t>
            </a:r>
            <a:endParaRPr lang="en-US" i="1" dirty="0" smtClean="0"/>
          </a:p>
          <a:p>
            <a:r>
              <a:rPr lang="en-US" dirty="0" smtClean="0"/>
              <a:t>1998: ABI releases capillary electrophoresis instrument</a:t>
            </a:r>
          </a:p>
          <a:p>
            <a:r>
              <a:rPr lang="en-US" dirty="0" smtClean="0"/>
              <a:t>2003:  Human genome completed (mostly)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6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Sequencing History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2005: 454 Unveils the GS-20 – the first commercial ‘next generation’ sequencer.</a:t>
            </a:r>
          </a:p>
          <a:p>
            <a:r>
              <a:rPr lang="en-US" dirty="0" smtClean="0"/>
              <a:t>2006: Commercial release of the </a:t>
            </a:r>
            <a:r>
              <a:rPr lang="en-US" dirty="0" err="1" smtClean="0"/>
              <a:t>Solexa</a:t>
            </a:r>
            <a:r>
              <a:rPr lang="en-US" dirty="0" smtClean="0"/>
              <a:t> (later </a:t>
            </a:r>
            <a:r>
              <a:rPr lang="en-US" dirty="0" err="1" smtClean="0"/>
              <a:t>Illumina</a:t>
            </a:r>
            <a:r>
              <a:rPr lang="en-US" dirty="0" smtClean="0"/>
              <a:t>, GA1)</a:t>
            </a:r>
          </a:p>
          <a:p>
            <a:r>
              <a:rPr lang="en-US" dirty="0"/>
              <a:t>2009: </a:t>
            </a:r>
            <a:r>
              <a:rPr lang="en-US" dirty="0" err="1"/>
              <a:t>Illumina</a:t>
            </a:r>
            <a:r>
              <a:rPr lang="en-US" dirty="0"/>
              <a:t> GAII used to  find mutations between healthy and cancer tissue tissue in a single patient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2010: </a:t>
            </a:r>
            <a:r>
              <a:rPr lang="en-US" dirty="0" err="1" smtClean="0"/>
              <a:t>pacBio</a:t>
            </a:r>
            <a:r>
              <a:rPr lang="en-US" dirty="0" smtClean="0"/>
              <a:t> releases first single-molecule sequencer</a:t>
            </a:r>
            <a:endParaRPr lang="en-US" dirty="0"/>
          </a:p>
          <a:p>
            <a:r>
              <a:rPr lang="en-US" dirty="0" smtClean="0"/>
              <a:t>2012: Oxford </a:t>
            </a:r>
            <a:r>
              <a:rPr lang="en-US" dirty="0" err="1" smtClean="0"/>
              <a:t>Nanopore</a:t>
            </a:r>
            <a:r>
              <a:rPr lang="en-US" dirty="0" smtClean="0"/>
              <a:t> demonstrates “laptop sequencer”</a:t>
            </a:r>
          </a:p>
          <a:p>
            <a:r>
              <a:rPr lang="en-US" dirty="0" smtClean="0"/>
              <a:t>2015:  Plans announced for “one million human genome”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036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figure 1-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0" y="381000"/>
            <a:ext cx="4327525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Arial" charset="0"/>
              </a:rPr>
              <a:t>Figure 1.6</a:t>
            </a:r>
            <a:r>
              <a:rPr lang="en-US" sz="1100" dirty="0" smtClean="0">
                <a:latin typeface="Arial" charset="0"/>
              </a:rPr>
              <a:t> From Brown </a:t>
            </a:r>
            <a:r>
              <a:rPr lang="en-US" sz="1100" i="1" dirty="0" smtClean="0">
                <a:latin typeface="Arial" charset="0"/>
              </a:rPr>
              <a:t> </a:t>
            </a:r>
            <a:r>
              <a:rPr lang="en-US" sz="1100" i="1" dirty="0">
                <a:latin typeface="Arial" charset="0"/>
              </a:rPr>
              <a:t>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 No redistribution outside AHPL servers without publishers permission.</a:t>
            </a:r>
          </a:p>
          <a:p>
            <a:endParaRPr lang="en-US" sz="1100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121" y="1399225"/>
            <a:ext cx="1611111" cy="198698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1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figure 4-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4600" y="381000"/>
            <a:ext cx="6667500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Arial" charset="0"/>
              </a:rPr>
              <a:t>From: Brown, Figure </a:t>
            </a:r>
            <a:r>
              <a:rPr lang="en-US" sz="1100" dirty="0">
                <a:latin typeface="Arial" charset="0"/>
              </a:rPr>
              <a:t>4.2 </a:t>
            </a:r>
            <a:r>
              <a:rPr lang="en-US" sz="1100" i="1" dirty="0">
                <a:latin typeface="Arial" charset="0"/>
              </a:rPr>
              <a:t> 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).  No redistribution outside AHPL servers without publishers permission.</a:t>
            </a:r>
            <a:endParaRPr lang="en-US" sz="11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83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figure 4-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381000"/>
            <a:ext cx="4783138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6553200"/>
            <a:ext cx="90678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100" dirty="0" smtClean="0">
                <a:latin typeface="Arial" charset="0"/>
              </a:rPr>
              <a:t>From: Brown, Figure 4.3 </a:t>
            </a:r>
            <a:r>
              <a:rPr lang="en-US" sz="1100" i="1" dirty="0" smtClean="0">
                <a:latin typeface="Arial" charset="0"/>
              </a:rPr>
              <a:t> </a:t>
            </a:r>
            <a:r>
              <a:rPr lang="en-US" sz="1100" i="1" dirty="0">
                <a:latin typeface="Arial" charset="0"/>
              </a:rPr>
              <a:t>Genomes 3 </a:t>
            </a:r>
            <a:r>
              <a:rPr lang="en-US" sz="1100" dirty="0">
                <a:latin typeface="Arial" charset="0"/>
              </a:rPr>
              <a:t>(© Garland Science 2007</a:t>
            </a:r>
            <a:r>
              <a:rPr lang="en-US" sz="1100" dirty="0" smtClean="0">
                <a:latin typeface="Arial" charset="0"/>
              </a:rPr>
              <a:t>).  No redistribution outside AHPL servers without publishers permission.</a:t>
            </a:r>
            <a:endParaRPr lang="en-US" sz="11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206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5995</TotalTime>
  <Words>1058</Words>
  <Application>Microsoft Macintosh PowerPoint</Application>
  <PresentationFormat>On-screen Show (4:3)</PresentationFormat>
  <Paragraphs>140</Paragraphs>
  <Slides>44</Slides>
  <Notes>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IBS754 </vt:lpstr>
      <vt:lpstr>Plan</vt:lpstr>
      <vt:lpstr>Genomics = Technology</vt:lpstr>
      <vt:lpstr>DNA Sequencing History (I)</vt:lpstr>
      <vt:lpstr>DNA Sequencing History (II)</vt:lpstr>
      <vt:lpstr>DNA Sequencing History (III)</vt:lpstr>
      <vt:lpstr>Slide 7</vt:lpstr>
      <vt:lpstr>Slide 8</vt:lpstr>
      <vt:lpstr>Slide 9</vt:lpstr>
      <vt:lpstr>Slide 10</vt:lpstr>
      <vt:lpstr>1st versus 2nd generation sequencing </vt:lpstr>
      <vt:lpstr>Slide 12</vt:lpstr>
      <vt:lpstr>Pyrosequencing</vt:lpstr>
      <vt:lpstr>Slide 14</vt:lpstr>
      <vt:lpstr>454: high throughput pyrosequencing by synthesis</vt:lpstr>
      <vt:lpstr>Slide 16</vt:lpstr>
      <vt:lpstr>Ion Torrent</vt:lpstr>
      <vt:lpstr>Illumina sequencing using reversible terminators</vt:lpstr>
      <vt:lpstr>Paired end sequencing</vt:lpstr>
      <vt:lpstr>Illumina video</vt:lpstr>
      <vt:lpstr>Complete Genomics</vt:lpstr>
      <vt:lpstr>DNA nanoballs</vt:lpstr>
      <vt:lpstr>DNBs onto array</vt:lpstr>
      <vt:lpstr>Ligase based sequencing</vt:lpstr>
      <vt:lpstr>Pacific Biosciences (2011)</vt:lpstr>
      <vt:lpstr>Slide 26</vt:lpstr>
      <vt:lpstr>PacBio Video</vt:lpstr>
      <vt:lpstr>New Approaches: Hypothesis free detection of DNA modification using PacBio</vt:lpstr>
      <vt:lpstr>Slide 29</vt:lpstr>
      <vt:lpstr>Oxford nanopore video</vt:lpstr>
      <vt:lpstr>Laptop sequencing</vt:lpstr>
      <vt:lpstr>Summary</vt:lpstr>
      <vt:lpstr>Some 2015 comparisons</vt:lpstr>
      <vt:lpstr>Nextgen technologies</vt:lpstr>
      <vt:lpstr>Slide 35</vt:lpstr>
      <vt:lpstr>Hype and anti-hype</vt:lpstr>
      <vt:lpstr>How can you tell?</vt:lpstr>
      <vt:lpstr>Quality Scores</vt:lpstr>
      <vt:lpstr>FastQ</vt:lpstr>
      <vt:lpstr>FastQ format</vt:lpstr>
      <vt:lpstr>FastQC</vt:lpstr>
      <vt:lpstr>Exercise</vt:lpstr>
      <vt:lpstr>Slide 43</vt:lpstr>
      <vt:lpstr>Slide 44</vt:lpstr>
    </vt:vector>
  </TitlesOfParts>
  <Company>Emory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IBS754 </dc:title>
  <dc:creator>Tim Read</dc:creator>
  <cp:lastModifiedBy>Timothy Read</cp:lastModifiedBy>
  <cp:revision>57</cp:revision>
  <dcterms:created xsi:type="dcterms:W3CDTF">2015-02-19T18:40:14Z</dcterms:created>
  <dcterms:modified xsi:type="dcterms:W3CDTF">2015-02-22T18:15:23Z</dcterms:modified>
</cp:coreProperties>
</file>